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71" r:id="rId14"/>
    <p:sldId id="269" r:id="rId15"/>
    <p:sldId id="272" r:id="rId16"/>
    <p:sldId id="275" r:id="rId17"/>
    <p:sldId id="273" r:id="rId18"/>
    <p:sldId id="274" r:id="rId19"/>
    <p:sldId id="270" r:id="rId20"/>
    <p:sldId id="276" r:id="rId21"/>
    <p:sldId id="278" r:id="rId22"/>
    <p:sldId id="277" r:id="rId23"/>
    <p:sldId id="280" r:id="rId24"/>
    <p:sldId id="279" r:id="rId25"/>
    <p:sldId id="281" r:id="rId26"/>
    <p:sldId id="282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574F7-6F72-425A-A329-8FB72F9DB772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DCCDE-F60A-4CF9-B2C3-F4EC06E4B05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8629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9C05-ED04-485F-A46B-648AEA90971C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83B5-E5D8-4523-88C6-6EF29CFEA9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6183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9C05-ED04-485F-A46B-648AEA90971C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83B5-E5D8-4523-88C6-6EF29CFEA9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575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9C05-ED04-485F-A46B-648AEA90971C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83B5-E5D8-4523-88C6-6EF29CFEA9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243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9C05-ED04-485F-A46B-648AEA90971C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83B5-E5D8-4523-88C6-6EF29CFEA9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4868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9C05-ED04-485F-A46B-648AEA90971C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83B5-E5D8-4523-88C6-6EF29CFEA9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666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9C05-ED04-485F-A46B-648AEA90971C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83B5-E5D8-4523-88C6-6EF29CFEA9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1324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9C05-ED04-485F-A46B-648AEA90971C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83B5-E5D8-4523-88C6-6EF29CFEA9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65858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9C05-ED04-485F-A46B-648AEA90971C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83B5-E5D8-4523-88C6-6EF29CFEA9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4925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9C05-ED04-485F-A46B-648AEA90971C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83B5-E5D8-4523-88C6-6EF29CFEA9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053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9C05-ED04-485F-A46B-648AEA90971C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83B5-E5D8-4523-88C6-6EF29CFEA9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4073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C9C05-ED04-485F-A46B-648AEA90971C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583B5-E5D8-4523-88C6-6EF29CFEA9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5193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C9C05-ED04-485F-A46B-648AEA90971C}" type="datetimeFigureOut">
              <a:rPr lang="en-AU" smtClean="0"/>
              <a:t>21/03/2016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583B5-E5D8-4523-88C6-6EF29CFEA9F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8166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llcotching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420"/>
            <a:ext cx="12192000" cy="687842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05478" y="-20420"/>
            <a:ext cx="5846216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AU" sz="4400" b="1" dirty="0"/>
              <a:t>P </a:t>
            </a:r>
            <a:r>
              <a:rPr lang="en-AU" sz="4400" b="1" dirty="0" err="1"/>
              <a:t>fert</a:t>
            </a:r>
            <a:r>
              <a:rPr lang="en-AU" sz="4400" b="1" dirty="0"/>
              <a:t> </a:t>
            </a:r>
            <a:r>
              <a:rPr lang="en-AU" sz="4400" b="1" dirty="0" smtClean="0"/>
              <a:t>recommendations</a:t>
            </a:r>
          </a:p>
          <a:p>
            <a:pPr algn="ctr"/>
            <a:r>
              <a:rPr lang="en-AU" sz="4400" b="1" dirty="0" smtClean="0"/>
              <a:t>and </a:t>
            </a:r>
          </a:p>
          <a:p>
            <a:pPr algn="ctr"/>
            <a:r>
              <a:rPr lang="en-AU" sz="4400" b="1" dirty="0" smtClean="0"/>
              <a:t>accounting </a:t>
            </a:r>
            <a:r>
              <a:rPr lang="en-AU" sz="4400" b="1" dirty="0"/>
              <a:t>for </a:t>
            </a:r>
            <a:r>
              <a:rPr lang="en-AU" sz="4400" b="1" dirty="0" smtClean="0"/>
              <a:t>PBI</a:t>
            </a:r>
          </a:p>
        </p:txBody>
      </p:sp>
      <p:sp>
        <p:nvSpPr>
          <p:cNvPr id="3" name="Rectangle 2"/>
          <p:cNvSpPr/>
          <p:nvPr/>
        </p:nvSpPr>
        <p:spPr>
          <a:xfrm>
            <a:off x="1509257" y="5647314"/>
            <a:ext cx="2921075" cy="1231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sz="2000" b="1" dirty="0"/>
              <a:t>Dr Bill </a:t>
            </a:r>
            <a:r>
              <a:rPr lang="en-AU" sz="2000" b="1" dirty="0" smtClean="0"/>
              <a:t>Cotching</a:t>
            </a:r>
          </a:p>
          <a:p>
            <a:r>
              <a:rPr lang="en-AU" dirty="0" smtClean="0"/>
              <a:t>Soil Management Consultant</a:t>
            </a:r>
          </a:p>
          <a:p>
            <a:r>
              <a:rPr lang="en-AU" dirty="0" smtClean="0">
                <a:hlinkClick r:id="rId3"/>
              </a:rPr>
              <a:t>www.billcotching.com</a:t>
            </a:r>
            <a:endParaRPr lang="en-AU" dirty="0" smtClean="0"/>
          </a:p>
          <a:p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715" y="5377723"/>
            <a:ext cx="4825285" cy="16419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20420"/>
            <a:ext cx="2687392" cy="122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84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8187" y="309092"/>
            <a:ext cx="6443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 smtClean="0"/>
              <a:t>Phosphorus buffering index - PBI</a:t>
            </a:r>
            <a:endParaRPr lang="en-AU" sz="3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68236" y="447591"/>
            <a:ext cx="198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err="1"/>
              <a:t>Burkitt</a:t>
            </a:r>
            <a:r>
              <a:rPr lang="en-AU" dirty="0"/>
              <a:t> et al. </a:t>
            </a:r>
            <a:r>
              <a:rPr lang="en-AU" dirty="0" smtClean="0"/>
              <a:t>2002.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87" y="1182132"/>
            <a:ext cx="11302964" cy="567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04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1825" y="450760"/>
            <a:ext cx="69419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Olsen vs </a:t>
            </a:r>
            <a:r>
              <a:rPr lang="en-AU" sz="2800" b="1" dirty="0" err="1" smtClean="0"/>
              <a:t>Mehlich</a:t>
            </a:r>
            <a:r>
              <a:rPr lang="en-AU" sz="2800" b="1" dirty="0" smtClean="0"/>
              <a:t> P test       </a:t>
            </a:r>
            <a:r>
              <a:rPr lang="en-AU" sz="2000" dirty="0" smtClean="0"/>
              <a:t>- Sawyer 2004 (Iowa, USA)</a:t>
            </a:r>
            <a:endParaRPr lang="en-AU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16" t="12607"/>
          <a:stretch/>
        </p:blipFill>
        <p:spPr>
          <a:xfrm>
            <a:off x="1081825" y="1167812"/>
            <a:ext cx="9543245" cy="43829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1228" y="5744626"/>
            <a:ext cx="52886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>
                <a:solidFill>
                  <a:srgbClr val="FF0000"/>
                </a:solidFill>
              </a:rPr>
              <a:t>Olsen P = 2.1 + 0.47 </a:t>
            </a:r>
            <a:r>
              <a:rPr lang="en-AU" sz="3200" b="1" dirty="0" err="1" smtClean="0">
                <a:solidFill>
                  <a:srgbClr val="FF0000"/>
                </a:solidFill>
              </a:rPr>
              <a:t>Mehlich</a:t>
            </a:r>
            <a:r>
              <a:rPr lang="en-AU" sz="3200" b="1" dirty="0" smtClean="0">
                <a:solidFill>
                  <a:srgbClr val="FF0000"/>
                </a:solidFill>
              </a:rPr>
              <a:t> P</a:t>
            </a:r>
            <a:endParaRPr lang="en-AU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13679"/>
            <a:ext cx="1305760" cy="4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063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25574" y="939017"/>
            <a:ext cx="43032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/>
              <a:t>Variability around the farm </a:t>
            </a:r>
          </a:p>
        </p:txBody>
      </p:sp>
      <p:sp>
        <p:nvSpPr>
          <p:cNvPr id="3" name="Rectangle 2"/>
          <p:cNvSpPr/>
          <p:nvPr/>
        </p:nvSpPr>
        <p:spPr>
          <a:xfrm>
            <a:off x="5057105" y="1808237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AU" dirty="0" err="1" smtClean="0"/>
              <a:t>Gourley</a:t>
            </a:r>
            <a:r>
              <a:rPr lang="en-AU" dirty="0" smtClean="0"/>
              <a:t>, Aarons, Hannah, </a:t>
            </a:r>
            <a:r>
              <a:rPr lang="en-AU" dirty="0" err="1" smtClean="0"/>
              <a:t>Awty</a:t>
            </a:r>
            <a:r>
              <a:rPr lang="en-AU" dirty="0" smtClean="0"/>
              <a:t>, Dougherty, </a:t>
            </a:r>
            <a:r>
              <a:rPr lang="en-AU" dirty="0" err="1" smtClean="0"/>
              <a:t>Burkitt</a:t>
            </a:r>
            <a:r>
              <a:rPr lang="en-AU" dirty="0" smtClean="0"/>
              <a:t> 2014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225574" y="2523569"/>
            <a:ext cx="9270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Paddocks closer to the </a:t>
            </a:r>
            <a:r>
              <a:rPr lang="en-AU" sz="2000" dirty="0" smtClean="0"/>
              <a:t>milking shed </a:t>
            </a:r>
            <a:r>
              <a:rPr lang="en-AU" sz="2000" dirty="0"/>
              <a:t>are more likely to be </a:t>
            </a:r>
            <a:r>
              <a:rPr lang="en-AU" sz="2000" dirty="0" smtClean="0"/>
              <a:t>grazed </a:t>
            </a:r>
            <a:r>
              <a:rPr lang="en-AU" sz="2000" dirty="0"/>
              <a:t>more frequently, </a:t>
            </a:r>
            <a:r>
              <a:rPr lang="en-AU" sz="2000" dirty="0" smtClean="0"/>
              <a:t>and</a:t>
            </a:r>
          </a:p>
          <a:p>
            <a:r>
              <a:rPr lang="en-AU" sz="2000" dirty="0" smtClean="0"/>
              <a:t>hence will have </a:t>
            </a:r>
            <a:r>
              <a:rPr lang="en-AU" sz="2000" dirty="0"/>
              <a:t>a higher number of cow days </a:t>
            </a:r>
            <a:r>
              <a:rPr lang="en-AU" sz="2000" dirty="0" smtClean="0"/>
              <a:t>/ha/year (increased dung load)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9766" y="3577455"/>
            <a:ext cx="88134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Olsen P </a:t>
            </a:r>
            <a:r>
              <a:rPr lang="en-AU" sz="2000" dirty="0" smtClean="0"/>
              <a:t>concentration doubled in </a:t>
            </a:r>
            <a:r>
              <a:rPr lang="en-AU" sz="2000" dirty="0"/>
              <a:t>the 0–5 cm layer below a dung pat after 40 days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9765" y="4400388"/>
            <a:ext cx="9983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/>
              <a:t>also more likely to receive mechanically applied effluent, as they are closer to effluent ponds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13679"/>
            <a:ext cx="1305760" cy="4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70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2317" y="310139"/>
            <a:ext cx="8982905" cy="6438392"/>
          </a:xfrm>
          <a:prstGeom prst="rect">
            <a:avLst/>
          </a:prstGeom>
        </p:spPr>
      </p:pic>
      <p:sp>
        <p:nvSpPr>
          <p:cNvPr id="3" name="5-Point Star 2"/>
          <p:cNvSpPr/>
          <p:nvPr/>
        </p:nvSpPr>
        <p:spPr>
          <a:xfrm>
            <a:off x="6040192" y="1622738"/>
            <a:ext cx="759853" cy="785611"/>
          </a:xfrm>
          <a:prstGeom prst="star5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1825" y="862884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600" b="1" dirty="0" smtClean="0"/>
              <a:t>Olsen P </a:t>
            </a:r>
            <a:endParaRPr lang="en-AU" sz="36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13679"/>
            <a:ext cx="1305760" cy="4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43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9531" y="1497495"/>
            <a:ext cx="931627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/>
              <a:t>P budget - </a:t>
            </a:r>
            <a:r>
              <a:rPr lang="en-AU" sz="2800" b="1" dirty="0" smtClean="0">
                <a:solidFill>
                  <a:srgbClr val="FF0000"/>
                </a:solidFill>
              </a:rPr>
              <a:t>Soil </a:t>
            </a:r>
            <a:r>
              <a:rPr lang="en-AU" sz="2800" b="1" dirty="0">
                <a:solidFill>
                  <a:srgbClr val="FF0000"/>
                </a:solidFill>
              </a:rPr>
              <a:t>factors </a:t>
            </a:r>
            <a:r>
              <a:rPr lang="en-AU" sz="2400" dirty="0"/>
              <a:t>for maintenance fertiliser applications					</a:t>
            </a:r>
          </a:p>
          <a:p>
            <a:r>
              <a:rPr lang="en-AU" sz="2400" dirty="0"/>
              <a:t>	</a:t>
            </a:r>
            <a:r>
              <a:rPr lang="en-AU" sz="2400" dirty="0" smtClean="0"/>
              <a:t>		</a:t>
            </a:r>
            <a:r>
              <a:rPr lang="en-AU" sz="2800" dirty="0" smtClean="0"/>
              <a:t>Phosphorus </a:t>
            </a:r>
            <a:r>
              <a:rPr lang="en-AU" sz="2800" dirty="0"/>
              <a:t>(Olsen </a:t>
            </a:r>
            <a:r>
              <a:rPr lang="en-AU" sz="2800" dirty="0" smtClean="0"/>
              <a:t>P : </a:t>
            </a:r>
            <a:r>
              <a:rPr lang="en-AU" sz="2000" dirty="0" smtClean="0"/>
              <a:t>0-75 mm</a:t>
            </a:r>
            <a:r>
              <a:rPr lang="en-AU" sz="2800" dirty="0" smtClean="0"/>
              <a:t>)</a:t>
            </a:r>
            <a:r>
              <a:rPr lang="en-AU" sz="2800" dirty="0"/>
              <a:t>				</a:t>
            </a:r>
          </a:p>
          <a:p>
            <a:r>
              <a:rPr lang="en-AU" sz="2800" dirty="0"/>
              <a:t>	</a:t>
            </a:r>
            <a:r>
              <a:rPr lang="en-AU" sz="2800" dirty="0" smtClean="0"/>
              <a:t>		</a:t>
            </a:r>
            <a:r>
              <a:rPr lang="en-AU" sz="2400" dirty="0" smtClean="0"/>
              <a:t>8-10</a:t>
            </a:r>
            <a:r>
              <a:rPr lang="en-AU" sz="2400" dirty="0"/>
              <a:t>	</a:t>
            </a:r>
            <a:r>
              <a:rPr lang="en-AU" sz="2400" dirty="0" smtClean="0"/>
              <a:t>   11-13        14-17</a:t>
            </a:r>
            <a:r>
              <a:rPr lang="en-AU" sz="2400" dirty="0"/>
              <a:t>	</a:t>
            </a:r>
            <a:r>
              <a:rPr lang="en-AU" sz="2400" dirty="0" smtClean="0"/>
              <a:t>18-25</a:t>
            </a:r>
            <a:r>
              <a:rPr lang="en-AU" sz="2400" dirty="0"/>
              <a:t>	</a:t>
            </a:r>
            <a:r>
              <a:rPr lang="en-AU" sz="2400" dirty="0" smtClean="0"/>
              <a:t>     26-35</a:t>
            </a:r>
            <a:r>
              <a:rPr lang="en-AU" sz="2400" dirty="0"/>
              <a:t>+</a:t>
            </a:r>
          </a:p>
          <a:p>
            <a:r>
              <a:rPr lang="en-AU" sz="2800" dirty="0"/>
              <a:t>					</a:t>
            </a:r>
          </a:p>
          <a:p>
            <a:r>
              <a:rPr lang="en-AU" sz="2800" dirty="0"/>
              <a:t>Sand	</a:t>
            </a:r>
            <a:r>
              <a:rPr lang="en-AU" sz="2800" dirty="0" smtClean="0"/>
              <a:t>		  6</a:t>
            </a:r>
            <a:r>
              <a:rPr lang="en-AU" sz="2800" dirty="0"/>
              <a:t>	</a:t>
            </a:r>
            <a:r>
              <a:rPr lang="en-AU" sz="2800" dirty="0" smtClean="0"/>
              <a:t>      8</a:t>
            </a:r>
            <a:r>
              <a:rPr lang="en-AU" sz="2800" dirty="0"/>
              <a:t>	</a:t>
            </a:r>
            <a:r>
              <a:rPr lang="en-AU" sz="2800" dirty="0" smtClean="0"/>
              <a:t>           9</a:t>
            </a:r>
            <a:r>
              <a:rPr lang="en-AU" sz="2800" dirty="0"/>
              <a:t>	</a:t>
            </a:r>
            <a:r>
              <a:rPr lang="en-AU" sz="2800" dirty="0" smtClean="0"/>
              <a:t>  10</a:t>
            </a:r>
            <a:r>
              <a:rPr lang="en-AU" sz="2800" dirty="0"/>
              <a:t>	</a:t>
            </a:r>
            <a:r>
              <a:rPr lang="en-AU" sz="2800" dirty="0" smtClean="0"/>
              <a:t>       10</a:t>
            </a:r>
            <a:endParaRPr lang="en-AU" sz="2800" dirty="0"/>
          </a:p>
          <a:p>
            <a:r>
              <a:rPr lang="en-AU" sz="2800" dirty="0"/>
              <a:t>Sandy Loam	</a:t>
            </a:r>
            <a:r>
              <a:rPr lang="en-AU" sz="2800" dirty="0" smtClean="0"/>
              <a:t>	 10</a:t>
            </a:r>
            <a:r>
              <a:rPr lang="en-AU" sz="2800" dirty="0"/>
              <a:t>	</a:t>
            </a:r>
            <a:r>
              <a:rPr lang="en-AU" sz="2800" dirty="0" smtClean="0"/>
              <a:t>     15</a:t>
            </a:r>
            <a:r>
              <a:rPr lang="en-AU" sz="2800" dirty="0"/>
              <a:t>	</a:t>
            </a:r>
            <a:r>
              <a:rPr lang="en-AU" sz="2800" dirty="0" smtClean="0"/>
              <a:t>          18</a:t>
            </a:r>
            <a:r>
              <a:rPr lang="en-AU" sz="2800" dirty="0"/>
              <a:t>	</a:t>
            </a:r>
            <a:r>
              <a:rPr lang="en-AU" sz="2800" dirty="0" smtClean="0"/>
              <a:t>  20</a:t>
            </a:r>
            <a:r>
              <a:rPr lang="en-AU" sz="2800" dirty="0"/>
              <a:t>	</a:t>
            </a:r>
            <a:r>
              <a:rPr lang="en-AU" sz="2800" dirty="0" smtClean="0"/>
              <a:t>       20</a:t>
            </a:r>
            <a:endParaRPr lang="en-AU" sz="2800" dirty="0"/>
          </a:p>
          <a:p>
            <a:r>
              <a:rPr lang="en-AU" sz="2800" dirty="0"/>
              <a:t>Clay Loam	</a:t>
            </a:r>
            <a:r>
              <a:rPr lang="en-AU" sz="2800" dirty="0" smtClean="0"/>
              <a:t>	 13</a:t>
            </a:r>
            <a:r>
              <a:rPr lang="en-AU" sz="2800" dirty="0"/>
              <a:t>	</a:t>
            </a:r>
            <a:r>
              <a:rPr lang="en-AU" sz="2800" dirty="0" smtClean="0"/>
              <a:t>     20</a:t>
            </a:r>
            <a:r>
              <a:rPr lang="en-AU" sz="2800" dirty="0"/>
              <a:t>	</a:t>
            </a:r>
            <a:r>
              <a:rPr lang="en-AU" sz="2800" dirty="0" smtClean="0"/>
              <a:t>          23</a:t>
            </a:r>
            <a:r>
              <a:rPr lang="en-AU" sz="2800" dirty="0"/>
              <a:t>	</a:t>
            </a:r>
            <a:r>
              <a:rPr lang="en-AU" sz="2800" dirty="0" smtClean="0"/>
              <a:t>  25</a:t>
            </a:r>
            <a:r>
              <a:rPr lang="en-AU" sz="2800" dirty="0"/>
              <a:t>	</a:t>
            </a:r>
            <a:r>
              <a:rPr lang="en-AU" sz="2800" dirty="0" smtClean="0"/>
              <a:t>       25</a:t>
            </a:r>
            <a:endParaRPr lang="en-AU" sz="2800" dirty="0"/>
          </a:p>
          <a:p>
            <a:r>
              <a:rPr lang="en-AU" sz="2800" dirty="0"/>
              <a:t>Clay/Red Soil	</a:t>
            </a:r>
            <a:r>
              <a:rPr lang="en-AU" sz="2800" dirty="0" smtClean="0"/>
              <a:t> 16</a:t>
            </a:r>
            <a:r>
              <a:rPr lang="en-AU" sz="2800" dirty="0"/>
              <a:t>	</a:t>
            </a:r>
            <a:r>
              <a:rPr lang="en-AU" sz="2800" dirty="0" smtClean="0"/>
              <a:t>     24</a:t>
            </a:r>
            <a:r>
              <a:rPr lang="en-AU" sz="2800" dirty="0"/>
              <a:t>	</a:t>
            </a:r>
            <a:r>
              <a:rPr lang="en-AU" sz="2800" dirty="0" smtClean="0"/>
              <a:t>          28</a:t>
            </a:r>
            <a:r>
              <a:rPr lang="en-AU" sz="2800" dirty="0"/>
              <a:t>	</a:t>
            </a:r>
            <a:r>
              <a:rPr lang="en-AU" sz="2800" dirty="0" smtClean="0"/>
              <a:t>  30</a:t>
            </a:r>
            <a:r>
              <a:rPr lang="en-AU" sz="2800" dirty="0"/>
              <a:t>	</a:t>
            </a:r>
            <a:r>
              <a:rPr lang="en-AU" sz="2800" dirty="0" smtClean="0"/>
              <a:t>       30</a:t>
            </a:r>
            <a:endParaRPr lang="en-A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13183" y="622853"/>
            <a:ext cx="4584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Maintenance P fertiliser rates</a:t>
            </a:r>
            <a:endParaRPr lang="en-AU" sz="2800" b="1" dirty="0"/>
          </a:p>
        </p:txBody>
      </p:sp>
      <p:sp>
        <p:nvSpPr>
          <p:cNvPr id="5" name="Oval 4"/>
          <p:cNvSpPr/>
          <p:nvPr/>
        </p:nvSpPr>
        <p:spPr>
          <a:xfrm>
            <a:off x="7714446" y="2653048"/>
            <a:ext cx="3066664" cy="365760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6732782" y="767786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err="1" smtClean="0"/>
              <a:t>NutriMatch</a:t>
            </a:r>
            <a:r>
              <a:rPr lang="en-AU" dirty="0" smtClean="0"/>
              <a:t>©</a:t>
            </a:r>
            <a:r>
              <a:rPr lang="en-AU" dirty="0"/>
              <a:t>		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13679"/>
            <a:ext cx="1305760" cy="4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6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127" y="746975"/>
            <a:ext cx="559948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Nutrient budget: 	feed/grain input</a:t>
            </a:r>
          </a:p>
          <a:p>
            <a:r>
              <a:rPr lang="en-AU" sz="2800" b="1" dirty="0" smtClean="0"/>
              <a:t>		           milk/meat output</a:t>
            </a:r>
            <a:endParaRPr lang="en-AU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837127" y="2416712"/>
            <a:ext cx="110500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/>
              <a:t>                 </a:t>
            </a:r>
            <a:r>
              <a:rPr lang="en-AU" sz="2400" b="1" dirty="0"/>
              <a:t>	Milk	</a:t>
            </a:r>
            <a:r>
              <a:rPr lang="en-AU" sz="2400" b="1" dirty="0" smtClean="0"/>
              <a:t>                     Grain </a:t>
            </a:r>
            <a:r>
              <a:rPr lang="en-AU" sz="2400" b="1" dirty="0"/>
              <a:t>	</a:t>
            </a:r>
            <a:r>
              <a:rPr lang="en-AU" sz="2400" b="1" dirty="0" smtClean="0"/>
              <a:t>          Fodder</a:t>
            </a:r>
            <a:r>
              <a:rPr lang="en-AU" sz="2400" b="1" dirty="0"/>
              <a:t>	</a:t>
            </a:r>
            <a:r>
              <a:rPr lang="en-AU" sz="2400" b="1" dirty="0" smtClean="0"/>
              <a:t>                 </a:t>
            </a:r>
            <a:r>
              <a:rPr lang="en-AU" sz="2400" b="1" dirty="0" err="1" smtClean="0"/>
              <a:t>Liveweight</a:t>
            </a:r>
            <a:endParaRPr lang="en-AU" sz="2400" b="1" dirty="0"/>
          </a:p>
          <a:p>
            <a:r>
              <a:rPr lang="en-AU" sz="2400" b="1" dirty="0"/>
              <a:t>	 </a:t>
            </a:r>
            <a:r>
              <a:rPr lang="en-AU" sz="2400" b="1" dirty="0" smtClean="0"/>
              <a:t>      (% </a:t>
            </a:r>
            <a:r>
              <a:rPr lang="en-AU" sz="2400" b="1" dirty="0"/>
              <a:t>per kg milk)	(kg/tonne </a:t>
            </a:r>
            <a:r>
              <a:rPr lang="en-AU" sz="2400" b="1" dirty="0" smtClean="0"/>
              <a:t>DM)      (kg/tonne </a:t>
            </a:r>
            <a:r>
              <a:rPr lang="en-AU" sz="2400" b="1" dirty="0"/>
              <a:t>DM)	</a:t>
            </a:r>
            <a:r>
              <a:rPr lang="en-AU" sz="2400" b="1" dirty="0" smtClean="0"/>
              <a:t>    (</a:t>
            </a:r>
            <a:r>
              <a:rPr lang="en-AU" sz="2400" b="1" dirty="0"/>
              <a:t>kg/100kg </a:t>
            </a:r>
            <a:r>
              <a:rPr lang="en-AU" sz="2400" b="1" dirty="0" smtClean="0"/>
              <a:t>live </a:t>
            </a:r>
            <a:r>
              <a:rPr lang="en-AU" sz="2400" b="1" dirty="0" err="1" smtClean="0"/>
              <a:t>wt</a:t>
            </a:r>
            <a:r>
              <a:rPr lang="en-AU" sz="2400" b="1" dirty="0"/>
              <a:t>)</a:t>
            </a:r>
          </a:p>
          <a:p>
            <a:endParaRPr lang="en-AU" sz="2400" b="1" dirty="0" smtClean="0"/>
          </a:p>
          <a:p>
            <a:endParaRPr lang="en-AU" sz="2400" b="1" dirty="0"/>
          </a:p>
          <a:p>
            <a:r>
              <a:rPr lang="en-AU" sz="2400" b="1" dirty="0" smtClean="0"/>
              <a:t>Phosphorus</a:t>
            </a:r>
            <a:r>
              <a:rPr lang="en-AU" sz="2400" b="1" dirty="0"/>
              <a:t>	0.1	</a:t>
            </a:r>
            <a:r>
              <a:rPr lang="en-AU" sz="2400" b="1" dirty="0" smtClean="0"/>
              <a:t>                          3</a:t>
            </a:r>
            <a:r>
              <a:rPr lang="en-AU" sz="2400" b="1" dirty="0"/>
              <a:t>	</a:t>
            </a:r>
            <a:r>
              <a:rPr lang="en-AU" sz="2400" b="1" dirty="0" smtClean="0"/>
              <a:t>                 3</a:t>
            </a:r>
            <a:r>
              <a:rPr lang="en-AU" sz="2400" b="1" dirty="0"/>
              <a:t>	</a:t>
            </a:r>
            <a:r>
              <a:rPr lang="en-AU" sz="2400" b="1" dirty="0" smtClean="0"/>
              <a:t>                               8</a:t>
            </a:r>
            <a:endParaRPr lang="en-AU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1296472" y="5217971"/>
            <a:ext cx="91998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latin typeface="TimesNewRomanPS"/>
              </a:rPr>
              <a:t>Phosphorus </a:t>
            </a:r>
            <a:r>
              <a:rPr lang="en-AU" sz="2400" b="1" dirty="0" smtClean="0">
                <a:latin typeface="TimesNewRomanPS"/>
              </a:rPr>
              <a:t>balance ranged </a:t>
            </a:r>
            <a:r>
              <a:rPr lang="en-AU" sz="2400" b="1" dirty="0">
                <a:latin typeface="TimesNewRomanPS"/>
              </a:rPr>
              <a:t>from </a:t>
            </a:r>
            <a:r>
              <a:rPr lang="en-AU" sz="2400" b="1" dirty="0" smtClean="0">
                <a:latin typeface="TimesNewRomanPS"/>
              </a:rPr>
              <a:t>  </a:t>
            </a:r>
            <a:r>
              <a:rPr lang="en-AU" sz="2400" b="1" dirty="0" smtClean="0">
                <a:latin typeface="TimesNewRomanPS+20"/>
              </a:rPr>
              <a:t>–</a:t>
            </a:r>
            <a:r>
              <a:rPr lang="en-AU" sz="2400" b="1" dirty="0">
                <a:latin typeface="TimesNewRomanPS"/>
              </a:rPr>
              <a:t>7 to </a:t>
            </a:r>
            <a:r>
              <a:rPr lang="en-AU" sz="2400" b="1" dirty="0" smtClean="0">
                <a:latin typeface="TimesNewRomanPS"/>
              </a:rPr>
              <a:t>  133 </a:t>
            </a:r>
            <a:r>
              <a:rPr lang="en-AU" sz="2400" b="1" dirty="0">
                <a:latin typeface="TimesNewRomanPS"/>
              </a:rPr>
              <a:t>kg </a:t>
            </a:r>
            <a:r>
              <a:rPr lang="en-AU" sz="2400" b="1" dirty="0" smtClean="0">
                <a:latin typeface="TimesNewRomanPS"/>
              </a:rPr>
              <a:t>P/ha/year </a:t>
            </a:r>
          </a:p>
          <a:p>
            <a:endParaRPr lang="en-AU" dirty="0" smtClean="0">
              <a:latin typeface="TimesNewRomanPS"/>
            </a:endParaRPr>
          </a:p>
          <a:p>
            <a:r>
              <a:rPr lang="en-AU" dirty="0">
                <a:latin typeface="TimesNewRomanPS"/>
              </a:rPr>
              <a:t>	</a:t>
            </a:r>
            <a:r>
              <a:rPr lang="en-AU" dirty="0" smtClean="0">
                <a:latin typeface="TimesNewRomanPS"/>
              </a:rPr>
              <a:t>		(</a:t>
            </a:r>
            <a:r>
              <a:rPr lang="en-AU" dirty="0" err="1" smtClean="0">
                <a:latin typeface="TimesNewRomanPS"/>
              </a:rPr>
              <a:t>Gourley</a:t>
            </a:r>
            <a:r>
              <a:rPr lang="en-AU" dirty="0" smtClean="0">
                <a:latin typeface="TimesNewRomanPS"/>
              </a:rPr>
              <a:t> </a:t>
            </a:r>
            <a:r>
              <a:rPr lang="en-AU" i="1" dirty="0" smtClean="0">
                <a:latin typeface="TimesNewRomanPS"/>
              </a:rPr>
              <a:t>et al </a:t>
            </a:r>
            <a:r>
              <a:rPr lang="en-AU" dirty="0" smtClean="0">
                <a:latin typeface="TimesNewRomanPS"/>
              </a:rPr>
              <a:t>2012. Accounting for nutrients project)</a:t>
            </a:r>
            <a:endParaRPr lang="en-A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13679"/>
            <a:ext cx="1305760" cy="4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71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7127" y="746975"/>
            <a:ext cx="61898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P budget: 	production /ha comparison</a:t>
            </a:r>
          </a:p>
          <a:p>
            <a:r>
              <a:rPr lang="en-AU" sz="2800" b="1" dirty="0"/>
              <a:t>	</a:t>
            </a:r>
            <a:r>
              <a:rPr lang="en-AU" sz="2800" b="1" dirty="0" smtClean="0"/>
              <a:t>	5000 litres/ha</a:t>
            </a:r>
          </a:p>
          <a:p>
            <a:endParaRPr lang="en-AU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059" y="1931649"/>
            <a:ext cx="11547286" cy="44820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13679"/>
            <a:ext cx="1305760" cy="4443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16722" y="377643"/>
            <a:ext cx="3422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000" dirty="0" err="1" smtClean="0"/>
              <a:t>Nutrimatch</a:t>
            </a:r>
            <a:r>
              <a:rPr lang="en-AU" sz="2000" dirty="0" smtClean="0"/>
              <a:t> – Dairy </a:t>
            </a:r>
            <a:r>
              <a:rPr lang="en-AU" sz="2000" dirty="0" err="1" smtClean="0"/>
              <a:t>Tas</a:t>
            </a:r>
            <a:r>
              <a:rPr lang="en-AU" sz="2000" dirty="0" smtClean="0"/>
              <a:t> website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322201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33" y="1815921"/>
            <a:ext cx="11414096" cy="44303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7127" y="746975"/>
            <a:ext cx="618983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P budget: 	production /ha comparison</a:t>
            </a:r>
          </a:p>
          <a:p>
            <a:r>
              <a:rPr lang="en-AU" sz="2800" b="1" dirty="0"/>
              <a:t>	</a:t>
            </a:r>
            <a:r>
              <a:rPr lang="en-AU" sz="2800" b="1" dirty="0" smtClean="0"/>
              <a:t>	15000 litres/ha</a:t>
            </a:r>
          </a:p>
          <a:p>
            <a:endParaRPr lang="en-AU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13679"/>
            <a:ext cx="1305760" cy="4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66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270" y="1854375"/>
            <a:ext cx="11348203" cy="44047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3944" y="785611"/>
            <a:ext cx="8236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P budget – concentrates and fodder make a difference</a:t>
            </a:r>
            <a:endParaRPr lang="en-AU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13679"/>
            <a:ext cx="1305760" cy="4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7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6976" y="463640"/>
            <a:ext cx="3832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/>
              <a:t>Capital fertiliser rates</a:t>
            </a:r>
            <a:endParaRPr lang="en-AU" sz="3200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26018"/>
              </p:ext>
            </p:extLst>
          </p:nvPr>
        </p:nvGraphicFramePr>
        <p:xfrm>
          <a:off x="746976" y="1687133"/>
          <a:ext cx="11050072" cy="42371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293288"/>
                <a:gridCol w="1439012"/>
                <a:gridCol w="3014204"/>
                <a:gridCol w="3303568"/>
              </a:tblGrid>
              <a:tr h="1075419"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400" u="none" strike="noStrike">
                          <a:effectLst/>
                        </a:rPr>
                        <a:t>PBI</a:t>
                      </a:r>
                      <a:endParaRPr lang="en-AU" sz="2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Amount of P </a:t>
                      </a:r>
                      <a:r>
                        <a:rPr lang="en-AU" sz="2000" u="none" strike="noStrike" dirty="0" err="1">
                          <a:effectLst/>
                        </a:rPr>
                        <a:t>fert</a:t>
                      </a:r>
                      <a:r>
                        <a:rPr lang="en-AU" sz="2000" u="none" strike="noStrike" dirty="0">
                          <a:effectLst/>
                        </a:rPr>
                        <a:t> to raise Olsen P by 1 unit</a:t>
                      </a:r>
                      <a:endParaRPr lang="en-A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>
                          <a:effectLst/>
                        </a:rPr>
                        <a:t>Amount of P fert to raise Colwell P by I unit</a:t>
                      </a:r>
                      <a:endParaRPr lang="en-A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51676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 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 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>
                          <a:effectLst/>
                        </a:rPr>
                        <a:t>kgP/ha</a:t>
                      </a:r>
                      <a:endParaRPr lang="en-A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>
                          <a:effectLst/>
                        </a:rPr>
                        <a:t>kgP/ha</a:t>
                      </a:r>
                      <a:endParaRPr lang="en-AU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7709">
                <a:tc>
                  <a:txBody>
                    <a:bodyPr/>
                    <a:lstStyle/>
                    <a:p>
                      <a:pPr algn="l" fontAlgn="b"/>
                      <a:r>
                        <a:rPr lang="en-AU" sz="2800" u="none" strike="noStrike">
                          <a:effectLst/>
                        </a:rPr>
                        <a:t>sand</a:t>
                      </a:r>
                      <a:endParaRPr lang="en-A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800" u="none" strike="noStrike" dirty="0">
                          <a:effectLst/>
                        </a:rPr>
                        <a:t>&lt; 50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6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>
                          <a:effectLst/>
                        </a:rPr>
                        <a:t>22</a:t>
                      </a:r>
                      <a:endParaRPr lang="en-A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7709">
                <a:tc>
                  <a:txBody>
                    <a:bodyPr/>
                    <a:lstStyle/>
                    <a:p>
                      <a:pPr algn="l" fontAlgn="b"/>
                      <a:r>
                        <a:rPr lang="en-AU" sz="2800" u="none" strike="noStrike">
                          <a:effectLst/>
                        </a:rPr>
                        <a:t>sandy loam</a:t>
                      </a:r>
                      <a:endParaRPr lang="en-A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800" u="none" strike="noStrike">
                          <a:effectLst/>
                        </a:rPr>
                        <a:t>50 - 100</a:t>
                      </a:r>
                      <a:endParaRPr lang="en-A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8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23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7709">
                <a:tc>
                  <a:txBody>
                    <a:bodyPr/>
                    <a:lstStyle/>
                    <a:p>
                      <a:pPr algn="l" fontAlgn="b"/>
                      <a:r>
                        <a:rPr lang="en-AU" sz="2800" u="none" strike="noStrike" dirty="0">
                          <a:effectLst/>
                        </a:rPr>
                        <a:t>Sandy clay loam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800" u="none" strike="noStrike">
                          <a:effectLst/>
                        </a:rPr>
                        <a:t>100 - 300</a:t>
                      </a:r>
                      <a:endParaRPr lang="en-A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9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25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7709">
                <a:tc>
                  <a:txBody>
                    <a:bodyPr/>
                    <a:lstStyle/>
                    <a:p>
                      <a:pPr algn="l" fontAlgn="b"/>
                      <a:r>
                        <a:rPr lang="en-AU" sz="2800" u="none" strike="noStrike">
                          <a:effectLst/>
                        </a:rPr>
                        <a:t>Clay loam</a:t>
                      </a:r>
                      <a:endParaRPr lang="en-A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800" u="none" strike="noStrike">
                          <a:effectLst/>
                        </a:rPr>
                        <a:t>300 - 400</a:t>
                      </a:r>
                      <a:endParaRPr lang="en-A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>
                          <a:effectLst/>
                        </a:rPr>
                        <a:t>10</a:t>
                      </a:r>
                      <a:endParaRPr lang="en-A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28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59218">
                <a:tc>
                  <a:txBody>
                    <a:bodyPr/>
                    <a:lstStyle/>
                    <a:p>
                      <a:pPr algn="l" fontAlgn="b"/>
                      <a:r>
                        <a:rPr lang="en-AU" sz="2800" u="none" strike="noStrike">
                          <a:effectLst/>
                        </a:rPr>
                        <a:t>Clay/red soil</a:t>
                      </a:r>
                      <a:endParaRPr lang="en-A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800" u="none" strike="noStrike">
                          <a:effectLst/>
                        </a:rPr>
                        <a:t>&gt; 400 </a:t>
                      </a:r>
                      <a:endParaRPr lang="en-A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>
                          <a:effectLst/>
                        </a:rPr>
                        <a:t>12</a:t>
                      </a:r>
                      <a:endParaRPr lang="en-AU" sz="2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800" u="none" strike="noStrike" dirty="0">
                          <a:effectLst/>
                        </a:rPr>
                        <a:t>32</a:t>
                      </a:r>
                      <a:endParaRPr lang="en-AU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13679"/>
            <a:ext cx="1305760" cy="4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984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1318" y="1573249"/>
            <a:ext cx="863313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4000" b="1" dirty="0" smtClean="0"/>
              <a:t>Phosphorus = </a:t>
            </a:r>
            <a:r>
              <a:rPr lang="en-AU" sz="4000" b="1" dirty="0"/>
              <a:t>"bearer of </a:t>
            </a:r>
            <a:r>
              <a:rPr lang="en-AU" sz="4000" b="1" dirty="0" smtClean="0"/>
              <a:t>light“</a:t>
            </a:r>
          </a:p>
          <a:p>
            <a:r>
              <a:rPr lang="en-AU" sz="4000" b="1" dirty="0" smtClean="0"/>
              <a:t>							</a:t>
            </a:r>
            <a:r>
              <a:rPr lang="en-AU" sz="2400" dirty="0" smtClean="0"/>
              <a:t>Greek</a:t>
            </a:r>
            <a:r>
              <a:rPr lang="en-AU" sz="4000" b="1" dirty="0" smtClean="0"/>
              <a:t> </a:t>
            </a:r>
            <a:endParaRPr lang="en-AU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5510" y="36891"/>
            <a:ext cx="3846490" cy="682110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81071" y="4433046"/>
            <a:ext cx="24929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Acknowledge:</a:t>
            </a:r>
          </a:p>
          <a:p>
            <a:r>
              <a:rPr lang="en-AU" dirty="0"/>
              <a:t>	</a:t>
            </a:r>
            <a:r>
              <a:rPr lang="en-AU" dirty="0" smtClean="0"/>
              <a:t>Dr Lucy </a:t>
            </a:r>
            <a:r>
              <a:rPr lang="en-AU" dirty="0" err="1" smtClean="0"/>
              <a:t>Burkitt</a:t>
            </a:r>
            <a:endParaRPr lang="en-AU" dirty="0" smtClean="0"/>
          </a:p>
          <a:p>
            <a:r>
              <a:rPr lang="en-AU" dirty="0" smtClean="0"/>
              <a:t>	Dr Jess Coad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13679"/>
            <a:ext cx="1305760" cy="4443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98350" y="36891"/>
            <a:ext cx="2093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Photo by James Hills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804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735" y="1081825"/>
            <a:ext cx="484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Rate of soil phosphorus decline</a:t>
            </a:r>
            <a:endParaRPr lang="en-AU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6731357" y="1158769"/>
            <a:ext cx="4048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Coad, </a:t>
            </a:r>
            <a:r>
              <a:rPr lang="en-AU" dirty="0" err="1" smtClean="0"/>
              <a:t>Burkitt</a:t>
            </a:r>
            <a:r>
              <a:rPr lang="en-AU" dirty="0" smtClean="0"/>
              <a:t>, Dougherty, Sparrow  2014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755072" y="2340723"/>
            <a:ext cx="95783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/>
              <a:t>Decrease in Olsen P (mg/kg</a:t>
            </a:r>
            <a:r>
              <a:rPr lang="en-AU" sz="2400" dirty="0"/>
              <a:t>)</a:t>
            </a:r>
            <a:r>
              <a:rPr lang="en-AU" sz="2400" dirty="0" smtClean="0"/>
              <a:t> over </a:t>
            </a:r>
            <a:r>
              <a:rPr lang="en-AU" sz="2400" dirty="0"/>
              <a:t>4.5 </a:t>
            </a:r>
            <a:r>
              <a:rPr lang="en-AU" sz="2400" dirty="0" smtClean="0"/>
              <a:t>years</a:t>
            </a:r>
          </a:p>
          <a:p>
            <a:r>
              <a:rPr lang="en-AU" sz="2400" dirty="0" smtClean="0"/>
              <a:t> - </a:t>
            </a:r>
            <a:r>
              <a:rPr lang="en-AU" sz="2400" b="1" dirty="0" smtClean="0"/>
              <a:t>no </a:t>
            </a:r>
            <a:r>
              <a:rPr lang="en-AU" sz="2400" b="1" dirty="0"/>
              <a:t>added fertiliser</a:t>
            </a:r>
            <a:endParaRPr lang="en-AU" sz="2400" b="1" dirty="0" smtClean="0"/>
          </a:p>
          <a:p>
            <a:r>
              <a:rPr lang="en-AU" sz="2400" dirty="0" smtClean="0"/>
              <a:t>			</a:t>
            </a:r>
          </a:p>
          <a:p>
            <a:r>
              <a:rPr lang="en-AU" sz="2400" dirty="0"/>
              <a:t>	</a:t>
            </a:r>
            <a:r>
              <a:rPr lang="en-AU" sz="2400" dirty="0" smtClean="0"/>
              <a:t>		Initial 		Decrease</a:t>
            </a:r>
          </a:p>
          <a:p>
            <a:r>
              <a:rPr lang="en-AU" sz="2400" dirty="0"/>
              <a:t>	</a:t>
            </a:r>
            <a:r>
              <a:rPr lang="en-AU" sz="2400" dirty="0" smtClean="0"/>
              <a:t>		Olsen P 	in Olsen P</a:t>
            </a:r>
            <a:endParaRPr lang="en-AU" sz="2400" dirty="0"/>
          </a:p>
          <a:p>
            <a:r>
              <a:rPr lang="en-AU" sz="2400" dirty="0"/>
              <a:t>Red </a:t>
            </a:r>
            <a:r>
              <a:rPr lang="en-AU" sz="2400" dirty="0" smtClean="0"/>
              <a:t>Ferrosol</a:t>
            </a:r>
            <a:r>
              <a:rPr lang="en-AU" sz="2400" dirty="0"/>
              <a:t>	</a:t>
            </a:r>
            <a:r>
              <a:rPr lang="en-AU" sz="2400" dirty="0" smtClean="0"/>
              <a:t>  	35		9.4		red clay loam</a:t>
            </a:r>
          </a:p>
          <a:p>
            <a:r>
              <a:rPr lang="en-AU" sz="2400" dirty="0" smtClean="0"/>
              <a:t>Brown Kurosol</a:t>
            </a:r>
            <a:r>
              <a:rPr lang="en-AU" sz="2400" dirty="0"/>
              <a:t>	</a:t>
            </a:r>
            <a:r>
              <a:rPr lang="en-AU" sz="2400" dirty="0" smtClean="0"/>
              <a:t>	41		12.0		duplex loam</a:t>
            </a:r>
          </a:p>
          <a:p>
            <a:r>
              <a:rPr lang="en-AU" sz="2400" dirty="0" smtClean="0"/>
              <a:t>Brown Dermosol	33  		3.0		silty clay loam</a:t>
            </a:r>
          </a:p>
          <a:p>
            <a:r>
              <a:rPr lang="en-AU" sz="2400" dirty="0" smtClean="0"/>
              <a:t>Hydrosol		38		11.7 		wet sandy loam</a:t>
            </a:r>
            <a:endParaRPr lang="en-AU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867437" y="4185634"/>
            <a:ext cx="9131121" cy="128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13679"/>
            <a:ext cx="1305760" cy="4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8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7735" y="1081825"/>
            <a:ext cx="48417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Rate of soil phosphorus decline</a:t>
            </a:r>
            <a:endParaRPr lang="en-AU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6731357" y="1158769"/>
            <a:ext cx="40482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/>
              <a:t>Coad, </a:t>
            </a:r>
            <a:r>
              <a:rPr lang="en-AU" dirty="0" err="1" smtClean="0"/>
              <a:t>Burkitt</a:t>
            </a:r>
            <a:r>
              <a:rPr lang="en-AU" dirty="0" smtClean="0"/>
              <a:t>, Dougherty, Sparrow  2014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755072" y="2340723"/>
            <a:ext cx="95783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 smtClean="0"/>
              <a:t>Decrease in Olsen P (mg/kg</a:t>
            </a:r>
            <a:r>
              <a:rPr lang="en-AU" sz="2400" dirty="0"/>
              <a:t>)</a:t>
            </a:r>
            <a:r>
              <a:rPr lang="en-AU" sz="2400" dirty="0" smtClean="0"/>
              <a:t> over </a:t>
            </a:r>
            <a:r>
              <a:rPr lang="en-AU" sz="2400" dirty="0"/>
              <a:t>4.5 </a:t>
            </a:r>
            <a:r>
              <a:rPr lang="en-AU" sz="2400" dirty="0" smtClean="0"/>
              <a:t>years</a:t>
            </a:r>
          </a:p>
          <a:p>
            <a:r>
              <a:rPr lang="en-AU" sz="2400" dirty="0" smtClean="0"/>
              <a:t> - </a:t>
            </a:r>
            <a:r>
              <a:rPr lang="en-AU" sz="2400" b="1" dirty="0" smtClean="0"/>
              <a:t>no </a:t>
            </a:r>
            <a:r>
              <a:rPr lang="en-AU" sz="2400" b="1" dirty="0"/>
              <a:t>added fertiliser</a:t>
            </a:r>
            <a:endParaRPr lang="en-AU" sz="2400" b="1" dirty="0" smtClean="0"/>
          </a:p>
          <a:p>
            <a:r>
              <a:rPr lang="en-AU" sz="2400" dirty="0" smtClean="0"/>
              <a:t>			</a:t>
            </a:r>
          </a:p>
          <a:p>
            <a:r>
              <a:rPr lang="en-AU" sz="2400" dirty="0"/>
              <a:t>	</a:t>
            </a:r>
            <a:r>
              <a:rPr lang="en-AU" sz="2400" dirty="0" smtClean="0"/>
              <a:t>		Initial 		Decrease</a:t>
            </a:r>
          </a:p>
          <a:p>
            <a:r>
              <a:rPr lang="en-AU" sz="2400" dirty="0"/>
              <a:t>	</a:t>
            </a:r>
            <a:r>
              <a:rPr lang="en-AU" sz="2400" dirty="0" smtClean="0"/>
              <a:t>		Olsen P 	in Olsen P</a:t>
            </a:r>
            <a:endParaRPr lang="en-AU" sz="2400" dirty="0"/>
          </a:p>
          <a:p>
            <a:r>
              <a:rPr lang="en-AU" sz="2400" dirty="0"/>
              <a:t>Red </a:t>
            </a:r>
            <a:r>
              <a:rPr lang="en-AU" sz="2400" dirty="0" smtClean="0"/>
              <a:t>Ferrosol</a:t>
            </a:r>
            <a:r>
              <a:rPr lang="en-AU" sz="2400" dirty="0"/>
              <a:t>	</a:t>
            </a:r>
            <a:r>
              <a:rPr lang="en-AU" sz="2400" dirty="0" smtClean="0"/>
              <a:t>  	100		35		red clay loam</a:t>
            </a:r>
          </a:p>
          <a:p>
            <a:r>
              <a:rPr lang="en-AU" sz="2400" dirty="0" smtClean="0"/>
              <a:t>Brown Kurosol</a:t>
            </a:r>
            <a:r>
              <a:rPr lang="en-AU" sz="2400" dirty="0"/>
              <a:t>	</a:t>
            </a:r>
            <a:r>
              <a:rPr lang="en-AU" sz="2400" dirty="0" smtClean="0"/>
              <a:t>	  90		25		duplex loam</a:t>
            </a:r>
          </a:p>
          <a:p>
            <a:r>
              <a:rPr lang="en-AU" sz="2400" dirty="0" smtClean="0"/>
              <a:t>Brown Dermosol	  55  		15		silty clay loam</a:t>
            </a:r>
          </a:p>
          <a:p>
            <a:r>
              <a:rPr lang="en-AU" sz="2400" dirty="0" smtClean="0"/>
              <a:t>Hydrosol		  60		28 		wet sandy loam</a:t>
            </a:r>
            <a:endParaRPr lang="en-AU" sz="2400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867437" y="4185634"/>
            <a:ext cx="9131121" cy="1287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13679"/>
            <a:ext cx="1305760" cy="4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0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7417" y="797348"/>
            <a:ext cx="47627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800" b="1" dirty="0"/>
              <a:t>Single vs multiple applications </a:t>
            </a:r>
          </a:p>
        </p:txBody>
      </p:sp>
      <p:sp>
        <p:nvSpPr>
          <p:cNvPr id="4" name="Rectangle 3"/>
          <p:cNvSpPr/>
          <p:nvPr/>
        </p:nvSpPr>
        <p:spPr>
          <a:xfrm>
            <a:off x="6614886" y="874292"/>
            <a:ext cx="3392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err="1" smtClean="0"/>
              <a:t>Burkitt</a:t>
            </a:r>
            <a:r>
              <a:rPr lang="en-AU" dirty="0" smtClean="0"/>
              <a:t>, </a:t>
            </a:r>
            <a:r>
              <a:rPr lang="en-AU" dirty="0" err="1" smtClean="0"/>
              <a:t>Donaghy</a:t>
            </a:r>
            <a:r>
              <a:rPr lang="en-AU" dirty="0" smtClean="0"/>
              <a:t>, </a:t>
            </a:r>
            <a:r>
              <a:rPr lang="en-AU" dirty="0" err="1" smtClean="0"/>
              <a:t>Smethurst</a:t>
            </a:r>
            <a:r>
              <a:rPr lang="en-AU" dirty="0" smtClean="0"/>
              <a:t>  2010</a:t>
            </a:r>
            <a:endParaRPr lang="en-AU" dirty="0"/>
          </a:p>
        </p:txBody>
      </p:sp>
      <p:sp>
        <p:nvSpPr>
          <p:cNvPr id="5" name="Rectangle 4"/>
          <p:cNvSpPr/>
          <p:nvPr/>
        </p:nvSpPr>
        <p:spPr>
          <a:xfrm>
            <a:off x="1322230" y="1640399"/>
            <a:ext cx="85558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Site		Initial Olsen P</a:t>
            </a:r>
          </a:p>
          <a:p>
            <a:r>
              <a:rPr lang="en-AU" dirty="0" smtClean="0"/>
              <a:t>Elliott 		        22</a:t>
            </a:r>
          </a:p>
          <a:p>
            <a:r>
              <a:rPr lang="en-AU" dirty="0"/>
              <a:t>Mt Hicks </a:t>
            </a:r>
            <a:r>
              <a:rPr lang="en-AU" dirty="0" smtClean="0"/>
              <a:t>		        21</a:t>
            </a:r>
            <a:endParaRPr lang="en-AU" dirty="0"/>
          </a:p>
          <a:p>
            <a:r>
              <a:rPr lang="en-AU" dirty="0" smtClean="0"/>
              <a:t>Togari 		        49</a:t>
            </a:r>
          </a:p>
          <a:p>
            <a:endParaRPr lang="en-AU" dirty="0"/>
          </a:p>
          <a:p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P </a:t>
            </a:r>
            <a:r>
              <a:rPr lang="en-AU" dirty="0"/>
              <a:t>fertiliser had no effect on pasture production across the 3 </a:t>
            </a:r>
            <a:r>
              <a:rPr lang="en-AU" dirty="0" smtClean="0"/>
              <a:t>sites, </a:t>
            </a:r>
            <a:r>
              <a:rPr lang="en-AU" dirty="0"/>
              <a:t>regardless of rate or the season in </a:t>
            </a:r>
            <a:r>
              <a:rPr lang="en-AU" dirty="0" smtClean="0"/>
              <a:t>which the </a:t>
            </a:r>
            <a:r>
              <a:rPr lang="en-AU" dirty="0"/>
              <a:t>P was applied, confirming that no P fertiliser is required </a:t>
            </a:r>
            <a:r>
              <a:rPr lang="en-AU" dirty="0" smtClean="0"/>
              <a:t>when </a:t>
            </a:r>
            <a:r>
              <a:rPr lang="en-AU" dirty="0"/>
              <a:t>when soil </a:t>
            </a:r>
            <a:r>
              <a:rPr lang="en-AU" dirty="0" smtClean="0"/>
              <a:t>P </a:t>
            </a:r>
            <a:r>
              <a:rPr lang="en-AU" dirty="0"/>
              <a:t>concentrations are </a:t>
            </a:r>
            <a:r>
              <a:rPr lang="en-AU" dirty="0" smtClean="0"/>
              <a:t>adequate.</a:t>
            </a:r>
          </a:p>
          <a:p>
            <a:endParaRPr lang="en-AU" dirty="0"/>
          </a:p>
          <a:p>
            <a:endParaRPr lang="en-AU" dirty="0"/>
          </a:p>
          <a:p>
            <a:r>
              <a:rPr lang="en-AU" dirty="0" smtClean="0"/>
              <a:t>Applying </a:t>
            </a:r>
            <a:r>
              <a:rPr lang="en-AU" dirty="0"/>
              <a:t>P fertiliser as a single </a:t>
            </a:r>
            <a:r>
              <a:rPr lang="en-AU" dirty="0" smtClean="0"/>
              <a:t>annual application </a:t>
            </a:r>
            <a:r>
              <a:rPr lang="en-AU" dirty="0"/>
              <a:t>in summer </a:t>
            </a:r>
            <a:endParaRPr lang="en-AU" dirty="0" smtClean="0"/>
          </a:p>
          <a:p>
            <a:r>
              <a:rPr lang="en-AU" dirty="0" smtClean="0"/>
              <a:t>did </a:t>
            </a:r>
            <a:r>
              <a:rPr lang="en-AU" dirty="0"/>
              <a:t>not compromise pasture production </a:t>
            </a:r>
            <a:endParaRPr lang="en-AU" dirty="0" smtClean="0"/>
          </a:p>
          <a:p>
            <a:endParaRPr lang="en-AU" dirty="0"/>
          </a:p>
          <a:p>
            <a:r>
              <a:rPr lang="en-AU" dirty="0"/>
              <a:t>S</a:t>
            </a:r>
            <a:r>
              <a:rPr lang="en-AU" dirty="0" smtClean="0"/>
              <a:t>upports </a:t>
            </a:r>
            <a:r>
              <a:rPr lang="en-AU" dirty="0"/>
              <a:t>the </a:t>
            </a:r>
            <a:r>
              <a:rPr lang="en-AU" dirty="0" smtClean="0"/>
              <a:t>current environmental </a:t>
            </a:r>
            <a:r>
              <a:rPr lang="en-AU" dirty="0"/>
              <a:t>recommendations of applying P </a:t>
            </a:r>
            <a:r>
              <a:rPr lang="en-AU" dirty="0" smtClean="0"/>
              <a:t>fertiliser</a:t>
            </a:r>
          </a:p>
          <a:p>
            <a:r>
              <a:rPr lang="en-AU" dirty="0" smtClean="0"/>
              <a:t>during </a:t>
            </a:r>
            <a:r>
              <a:rPr lang="en-AU" dirty="0"/>
              <a:t>drier conditions, when the risk of surface P runoff is </a:t>
            </a:r>
            <a:r>
              <a:rPr lang="en-AU" dirty="0" smtClean="0"/>
              <a:t>generally lower</a:t>
            </a:r>
            <a:r>
              <a:rPr lang="en-AU" dirty="0"/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5932867" y="1640399"/>
            <a:ext cx="39452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b="1" dirty="0" smtClean="0"/>
              <a:t>Timing of fertiliser application:</a:t>
            </a:r>
            <a:r>
              <a:rPr lang="en-AU" dirty="0" smtClean="0"/>
              <a:t> </a:t>
            </a:r>
            <a:endParaRPr lang="en-AU" dirty="0"/>
          </a:p>
          <a:p>
            <a:r>
              <a:rPr lang="en-AU" dirty="0"/>
              <a:t>	</a:t>
            </a:r>
            <a:r>
              <a:rPr lang="en-AU" dirty="0" smtClean="0"/>
              <a:t>Once </a:t>
            </a:r>
            <a:r>
              <a:rPr lang="en-AU" dirty="0"/>
              <a:t>in spring</a:t>
            </a:r>
          </a:p>
          <a:p>
            <a:r>
              <a:rPr lang="en-AU" dirty="0"/>
              <a:t>	Once in summer</a:t>
            </a:r>
          </a:p>
          <a:p>
            <a:r>
              <a:rPr lang="en-AU" dirty="0"/>
              <a:t>	Once in autumn</a:t>
            </a:r>
          </a:p>
          <a:p>
            <a:r>
              <a:rPr lang="en-AU" dirty="0"/>
              <a:t>	Three times in spring/summer</a:t>
            </a:r>
          </a:p>
          <a:p>
            <a:r>
              <a:rPr lang="en-AU" dirty="0"/>
              <a:t>	Twice in autumn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13679"/>
            <a:ext cx="1305760" cy="4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8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1850131" y="1201559"/>
            <a:ext cx="8749182" cy="2193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AU" altLang="en-US" b="1" dirty="0"/>
              <a:t>Tasmanian nutrient </a:t>
            </a:r>
            <a:r>
              <a:rPr lang="en-AU" altLang="en-US" b="1" dirty="0" smtClean="0"/>
              <a:t>loss rates to rivers </a:t>
            </a:r>
          </a:p>
          <a:p>
            <a:r>
              <a:rPr lang="en-AU" altLang="en-US" b="1" dirty="0" smtClean="0"/>
              <a:t>from </a:t>
            </a:r>
            <a:r>
              <a:rPr lang="en-AU" altLang="en-US" b="1" dirty="0"/>
              <a:t>irrigated </a:t>
            </a:r>
            <a:r>
              <a:rPr lang="en-AU" altLang="en-US" b="1" dirty="0" smtClean="0"/>
              <a:t>pastures </a:t>
            </a:r>
          </a:p>
          <a:p>
            <a:r>
              <a:rPr lang="en-AU" altLang="en-US" b="1" dirty="0" smtClean="0"/>
              <a:t>are </a:t>
            </a:r>
            <a:r>
              <a:rPr lang="en-AU" altLang="en-US" b="1" dirty="0"/>
              <a:t>at the higher end of published values</a:t>
            </a:r>
            <a:r>
              <a:rPr lang="en-AU" altLang="en-US" dirty="0"/>
              <a:t> </a:t>
            </a:r>
            <a:endParaRPr lang="en-AU" altLang="en-US" dirty="0" smtClean="0"/>
          </a:p>
          <a:p>
            <a:endParaRPr lang="en-AU" altLang="en-US" dirty="0"/>
          </a:p>
          <a:p>
            <a:pPr>
              <a:lnSpc>
                <a:spcPct val="200000"/>
              </a:lnSpc>
            </a:pPr>
            <a:r>
              <a:rPr lang="en-AU" altLang="en-US" dirty="0"/>
              <a:t>	total Phosphorus 	10 - 12     </a:t>
            </a:r>
            <a:r>
              <a:rPr lang="en-AU" altLang="en-US" dirty="0" smtClean="0"/>
              <a:t>kg/ha/</a:t>
            </a:r>
            <a:r>
              <a:rPr lang="en-AU" altLang="en-US" dirty="0" err="1" smtClean="0"/>
              <a:t>yr</a:t>
            </a:r>
            <a:endParaRPr lang="en-AU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13679"/>
            <a:ext cx="1305760" cy="4443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39448" y="4726546"/>
            <a:ext cx="224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Broad &amp; </a:t>
            </a:r>
            <a:r>
              <a:rPr lang="en-AU" dirty="0" err="1" smtClean="0"/>
              <a:t>Corkrey</a:t>
            </a:r>
            <a:r>
              <a:rPr lang="en-AU" dirty="0" smtClean="0"/>
              <a:t> 2011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608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8192" y="1081826"/>
            <a:ext cx="34217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Phosphorus fertilisers</a:t>
            </a:r>
            <a:endParaRPr lang="en-A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468192" y="2846230"/>
            <a:ext cx="8307082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dirty="0" smtClean="0"/>
              <a:t>Single superphosphate				0:9:0:11</a:t>
            </a:r>
          </a:p>
          <a:p>
            <a:r>
              <a:rPr lang="en-AU" sz="1000" dirty="0"/>
              <a:t> </a:t>
            </a:r>
            <a:endParaRPr lang="en-AU" sz="900" dirty="0" smtClean="0"/>
          </a:p>
          <a:p>
            <a:r>
              <a:rPr lang="en-AU" sz="2800" dirty="0" smtClean="0"/>
              <a:t>Triple superphosphate				0:21:0:1</a:t>
            </a:r>
          </a:p>
          <a:p>
            <a:endParaRPr lang="en-AU" sz="900" dirty="0" smtClean="0"/>
          </a:p>
          <a:p>
            <a:r>
              <a:rPr lang="en-AU" sz="2800" dirty="0" smtClean="0"/>
              <a:t>DAP (Di-Ammonium phosphate)		18:20:0:1.6</a:t>
            </a:r>
          </a:p>
          <a:p>
            <a:endParaRPr lang="en-AU" sz="900" dirty="0" smtClean="0"/>
          </a:p>
          <a:p>
            <a:r>
              <a:rPr lang="en-AU" sz="2800" dirty="0" smtClean="0"/>
              <a:t>MAP (Mono-Ammonium phosphate)		10:22:0:1.5</a:t>
            </a:r>
          </a:p>
          <a:p>
            <a:endParaRPr lang="en-AU" sz="900" dirty="0" smtClean="0"/>
          </a:p>
          <a:p>
            <a:r>
              <a:rPr lang="en-AU" sz="2800" dirty="0" smtClean="0"/>
              <a:t>Blends</a:t>
            </a:r>
            <a:endParaRPr lang="en-AU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13679"/>
            <a:ext cx="1305760" cy="4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4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947" y="1048305"/>
            <a:ext cx="8596105" cy="4761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13679"/>
            <a:ext cx="1305760" cy="4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4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0093" y="0"/>
            <a:ext cx="12242093" cy="68963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1876" y="5716791"/>
            <a:ext cx="3460124" cy="11795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69659" y="6607920"/>
            <a:ext cx="16712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/>
              <a:t>Photo by James Hills</a:t>
            </a:r>
            <a:endParaRPr lang="en-A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4513578" y="634985"/>
            <a:ext cx="6891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5400" b="1" dirty="0" smtClean="0"/>
              <a:t>Questions &amp; comments</a:t>
            </a:r>
            <a:endParaRPr lang="en-AU" sz="54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093" y="0"/>
            <a:ext cx="2688569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0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155" y="5721811"/>
            <a:ext cx="113849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/>
              <a:t>The friction of the match against the red phosphorous transforms a little bit of the red phosphorus into white phosphorus, providing the ignition needed to light the match,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908" y="0"/>
            <a:ext cx="10035177" cy="5721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8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60619" y="1017432"/>
            <a:ext cx="890051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3200" b="1" dirty="0" smtClean="0"/>
              <a:t> Influence of sampling depth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3200" b="1" dirty="0" smtClean="0"/>
              <a:t> Soil analysis range </a:t>
            </a:r>
            <a:r>
              <a:rPr lang="en-AU" sz="3200" b="1" dirty="0"/>
              <a:t>&amp;</a:t>
            </a:r>
            <a:r>
              <a:rPr lang="en-AU" sz="3200" b="1" dirty="0" smtClean="0"/>
              <a:t> influence of PBI on P ranges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3200" b="1" dirty="0"/>
              <a:t> </a:t>
            </a:r>
            <a:r>
              <a:rPr lang="en-AU" sz="3200" b="1" dirty="0" smtClean="0"/>
              <a:t>Olsen </a:t>
            </a:r>
            <a:r>
              <a:rPr lang="en-AU" sz="3200" b="1" dirty="0"/>
              <a:t>vs </a:t>
            </a:r>
            <a:r>
              <a:rPr lang="en-AU" sz="3200" b="1" dirty="0" err="1" smtClean="0"/>
              <a:t>Mehlich</a:t>
            </a:r>
            <a:endParaRPr lang="en-AU" sz="32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3200" b="1" dirty="0" smtClean="0"/>
              <a:t> Variability around the farm (</a:t>
            </a:r>
            <a:r>
              <a:rPr lang="en-AU" sz="3200" b="1" i="1" dirty="0" smtClean="0">
                <a:solidFill>
                  <a:srgbClr val="FF0000"/>
                </a:solidFill>
              </a:rPr>
              <a:t>right place</a:t>
            </a:r>
            <a:r>
              <a:rPr lang="en-AU" sz="3200" b="1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3200" b="1" dirty="0" smtClean="0"/>
              <a:t> Maintenance and capital fertiliser rates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n-AU" sz="3200" b="1" dirty="0" smtClean="0"/>
              <a:t> Budgeted inputs and outputs </a:t>
            </a:r>
            <a:r>
              <a:rPr lang="en-AU" sz="3200" b="1" dirty="0" smtClean="0">
                <a:solidFill>
                  <a:prstClr val="black"/>
                </a:solidFill>
              </a:rPr>
              <a:t>(</a:t>
            </a:r>
            <a:r>
              <a:rPr lang="en-AU" sz="3200" b="1" i="1" dirty="0">
                <a:solidFill>
                  <a:srgbClr val="FF0000"/>
                </a:solidFill>
              </a:rPr>
              <a:t>right rate</a:t>
            </a:r>
            <a:r>
              <a:rPr lang="en-AU" sz="3200" b="1" dirty="0" smtClean="0">
                <a:solidFill>
                  <a:prstClr val="black"/>
                </a:solidFill>
              </a:rPr>
              <a:t>)</a:t>
            </a:r>
            <a:endParaRPr lang="en-AU" sz="3200" b="1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3200" b="1" dirty="0" smtClean="0"/>
              <a:t> Rates of decline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3200" b="1" dirty="0" smtClean="0"/>
              <a:t> Single vs multiple applications (</a:t>
            </a:r>
            <a:r>
              <a:rPr lang="en-AU" sz="3200" b="1" i="1" dirty="0" smtClean="0">
                <a:solidFill>
                  <a:srgbClr val="FF0000"/>
                </a:solidFill>
              </a:rPr>
              <a:t>right time</a:t>
            </a:r>
            <a:r>
              <a:rPr lang="en-AU" sz="3200" b="1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AU" sz="3200" b="1" dirty="0" smtClean="0"/>
              <a:t> Products (</a:t>
            </a:r>
            <a:r>
              <a:rPr lang="en-AU" sz="3200" b="1" i="1" dirty="0" smtClean="0">
                <a:solidFill>
                  <a:srgbClr val="FF0000"/>
                </a:solidFill>
              </a:rPr>
              <a:t>right product</a:t>
            </a:r>
            <a:r>
              <a:rPr lang="en-AU" sz="3200" b="1" dirty="0" smtClean="0"/>
              <a:t>)</a:t>
            </a:r>
            <a:endParaRPr lang="en-AU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13679"/>
            <a:ext cx="1305760" cy="4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0904" y="437321"/>
            <a:ext cx="385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400" b="1" dirty="0" smtClean="0"/>
              <a:t>Sampling depth</a:t>
            </a:r>
            <a:endParaRPr lang="en-AU" sz="4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92017" y="415455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6347046" y="822041"/>
            <a:ext cx="3187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 smtClean="0"/>
              <a:t>Coad, </a:t>
            </a:r>
            <a:r>
              <a:rPr lang="en-AU" dirty="0" err="1" smtClean="0"/>
              <a:t>Burkitt</a:t>
            </a:r>
            <a:r>
              <a:rPr lang="en-AU" dirty="0" smtClean="0"/>
              <a:t>, </a:t>
            </a:r>
            <a:r>
              <a:rPr lang="en-AU" dirty="0"/>
              <a:t>and </a:t>
            </a:r>
            <a:r>
              <a:rPr lang="en-AU" dirty="0" err="1" smtClean="0"/>
              <a:t>Gourley</a:t>
            </a:r>
            <a:r>
              <a:rPr lang="en-AU" dirty="0" smtClean="0"/>
              <a:t> 2010</a:t>
            </a:r>
            <a:endParaRPr lang="en-AU" dirty="0"/>
          </a:p>
        </p:txBody>
      </p:sp>
      <p:sp>
        <p:nvSpPr>
          <p:cNvPr id="7" name="Rectangle 6"/>
          <p:cNvSpPr/>
          <p:nvPr/>
        </p:nvSpPr>
        <p:spPr>
          <a:xfrm>
            <a:off x="940904" y="1891749"/>
            <a:ext cx="1065474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800" b="1" dirty="0" smtClean="0"/>
              <a:t>On most </a:t>
            </a:r>
            <a:r>
              <a:rPr lang="en-AU" sz="2800" b="1" dirty="0"/>
              <a:t>soil types, Olsen </a:t>
            </a:r>
            <a:r>
              <a:rPr lang="en-AU" sz="2800" b="1" dirty="0" smtClean="0"/>
              <a:t>P and Colwell P soil test results </a:t>
            </a:r>
          </a:p>
          <a:p>
            <a:r>
              <a:rPr lang="en-AU" sz="2800" b="1" dirty="0" smtClean="0"/>
              <a:t>		</a:t>
            </a:r>
          </a:p>
          <a:p>
            <a:r>
              <a:rPr lang="en-AU" sz="2800" b="1" dirty="0"/>
              <a:t>	</a:t>
            </a:r>
            <a:r>
              <a:rPr lang="en-AU" sz="2800" b="1" dirty="0" smtClean="0"/>
              <a:t>			1.19 </a:t>
            </a:r>
            <a:r>
              <a:rPr lang="en-AU" sz="2800" b="1" dirty="0"/>
              <a:t>and 1.18 </a:t>
            </a:r>
            <a:endParaRPr lang="en-AU" sz="2800" b="1" dirty="0" smtClean="0"/>
          </a:p>
          <a:p>
            <a:r>
              <a:rPr lang="en-AU" sz="2800" b="1" dirty="0" smtClean="0"/>
              <a:t>Can be used when </a:t>
            </a:r>
            <a:r>
              <a:rPr lang="en-AU" sz="2800" b="1" dirty="0"/>
              <a:t>converting between 75 and </a:t>
            </a:r>
            <a:r>
              <a:rPr lang="en-AU" sz="2800" b="1" dirty="0" smtClean="0"/>
              <a:t>100mm sample depths</a:t>
            </a:r>
            <a:r>
              <a:rPr lang="en-AU" sz="2800" b="1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1683025" y="4523889"/>
            <a:ext cx="91705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dirty="0"/>
              <a:t>We found there was no significant difference in P and K concentrations between the different </a:t>
            </a:r>
            <a:r>
              <a:rPr lang="en-AU" sz="2400" dirty="0" smtClean="0"/>
              <a:t>depths in </a:t>
            </a:r>
            <a:r>
              <a:rPr lang="en-AU" sz="2400" dirty="0"/>
              <a:t>soils which had very low P sorption capacities, high sand contents, and were located in high rainfall zones.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13679"/>
            <a:ext cx="1305760" cy="4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743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067" y="399245"/>
            <a:ext cx="7090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Soil analysis ranges – Olsen P;      75 mm depth</a:t>
            </a:r>
            <a:endParaRPr lang="en-AU" sz="28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965"/>
          <a:stretch/>
        </p:blipFill>
        <p:spPr>
          <a:xfrm>
            <a:off x="3565225" y="1045576"/>
            <a:ext cx="4502013" cy="32044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97" y="4896357"/>
            <a:ext cx="10906689" cy="17192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6897" y="4437614"/>
            <a:ext cx="52638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 smtClean="0"/>
              <a:t>Ranges 0-100 mm depth (Victoria)</a:t>
            </a:r>
            <a:endParaRPr lang="en-AU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09408" y="0"/>
            <a:ext cx="2382592" cy="8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7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09793" y="1227313"/>
            <a:ext cx="5346655" cy="4944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65915" y="373488"/>
            <a:ext cx="110887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800" b="1" dirty="0"/>
              <a:t>Making Better Fertiliser Decisions </a:t>
            </a:r>
            <a:r>
              <a:rPr lang="en-AU" dirty="0" smtClean="0"/>
              <a:t>– </a:t>
            </a:r>
            <a:r>
              <a:rPr lang="en-AU" dirty="0" err="1" smtClean="0"/>
              <a:t>Gourley</a:t>
            </a:r>
            <a:r>
              <a:rPr lang="en-AU" dirty="0" smtClean="0"/>
              <a:t>, </a:t>
            </a:r>
            <a:r>
              <a:rPr lang="en-AU" dirty="0" err="1" smtClean="0"/>
              <a:t>Melland</a:t>
            </a:r>
            <a:r>
              <a:rPr lang="en-AU" dirty="0" smtClean="0"/>
              <a:t>, Waller, </a:t>
            </a:r>
            <a:r>
              <a:rPr lang="en-AU" dirty="0" err="1" smtClean="0"/>
              <a:t>Awty</a:t>
            </a:r>
            <a:r>
              <a:rPr lang="en-AU" dirty="0" smtClean="0"/>
              <a:t>, Smith, </a:t>
            </a:r>
            <a:r>
              <a:rPr lang="en-AU" dirty="0" err="1" smtClean="0"/>
              <a:t>Peverill</a:t>
            </a:r>
            <a:r>
              <a:rPr lang="en-AU" dirty="0" smtClean="0"/>
              <a:t>, Hannah 2007 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13679"/>
            <a:ext cx="1305760" cy="4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3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973" y="2439423"/>
            <a:ext cx="4423776" cy="44185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119" y="3310879"/>
            <a:ext cx="2755631" cy="4938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19687" y="516852"/>
            <a:ext cx="88907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 smtClean="0"/>
              <a:t>Tasmania</a:t>
            </a:r>
          </a:p>
          <a:p>
            <a:r>
              <a:rPr lang="en-AU" sz="2400" b="1" dirty="0" smtClean="0"/>
              <a:t>There </a:t>
            </a:r>
            <a:r>
              <a:rPr lang="en-AU" sz="2400" b="1" dirty="0"/>
              <a:t>was no increase in pasture production </a:t>
            </a:r>
            <a:endParaRPr lang="en-AU" sz="2400" b="1" dirty="0" smtClean="0"/>
          </a:p>
          <a:p>
            <a:r>
              <a:rPr lang="en-AU" sz="2400" b="1" dirty="0" smtClean="0"/>
              <a:t>when </a:t>
            </a:r>
            <a:r>
              <a:rPr lang="en-AU" sz="2400" b="1" dirty="0"/>
              <a:t>soil Olsen P concentrations exceeded 23 mg/kg (0 - 75 mm</a:t>
            </a:r>
            <a:r>
              <a:rPr lang="en-AU" sz="2400" b="1" dirty="0" smtClean="0"/>
              <a:t>).</a:t>
            </a:r>
          </a:p>
          <a:p>
            <a:r>
              <a:rPr lang="en-AU" sz="2400" b="1" dirty="0" smtClean="0"/>
              <a:t> </a:t>
            </a:r>
          </a:p>
          <a:p>
            <a:r>
              <a:rPr lang="en-AU" sz="2400" b="1" dirty="0" smtClean="0"/>
              <a:t>Production ranged from 18.4 – 21.8 T DM/</a:t>
            </a:r>
            <a:r>
              <a:rPr lang="en-AU" sz="2400" b="1" dirty="0" err="1" smtClean="0"/>
              <a:t>yr</a:t>
            </a:r>
            <a:r>
              <a:rPr lang="en-AU" sz="2400" b="1" dirty="0" smtClean="0"/>
              <a:t> (Togari </a:t>
            </a:r>
            <a:r>
              <a:rPr lang="en-AU" sz="2400" b="1" dirty="0" err="1" smtClean="0"/>
              <a:t>rainfed</a:t>
            </a:r>
            <a:r>
              <a:rPr lang="en-AU" sz="2400" b="1" dirty="0" smtClean="0"/>
              <a:t>)</a:t>
            </a:r>
            <a:endParaRPr lang="en-AU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13679"/>
            <a:ext cx="1305760" cy="4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7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642" y="373487"/>
            <a:ext cx="5561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b="1" dirty="0" smtClean="0"/>
              <a:t>NZ targets </a:t>
            </a:r>
            <a:r>
              <a:rPr lang="en-AU" dirty="0" smtClean="0"/>
              <a:t>(Tillman, Roberts </a:t>
            </a:r>
            <a:r>
              <a:rPr lang="en-AU" dirty="0"/>
              <a:t>and </a:t>
            </a:r>
            <a:r>
              <a:rPr lang="en-AU" dirty="0" smtClean="0"/>
              <a:t>Manning 2012)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242" y="1322297"/>
            <a:ext cx="7055579" cy="4110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5821" y="1090755"/>
            <a:ext cx="4946179" cy="4110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45465" y="5691186"/>
            <a:ext cx="81276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b="1" dirty="0" smtClean="0"/>
              <a:t>Recommend target Olsen P range 25 – 40</a:t>
            </a:r>
          </a:p>
          <a:p>
            <a:r>
              <a:rPr lang="en-AU" sz="2400" b="1" dirty="0" smtClean="0"/>
              <a:t>Depends on production, payout,  irrigation, N use, compaction</a:t>
            </a:r>
            <a:endParaRPr lang="en-AU" sz="24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99245" y="5523760"/>
            <a:ext cx="1107583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413679"/>
            <a:ext cx="1305760" cy="44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1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609</Words>
  <Application>Microsoft Office PowerPoint</Application>
  <PresentationFormat>Widescreen</PresentationFormat>
  <Paragraphs>168</Paragraphs>
  <Slides>26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Calibri</vt:lpstr>
      <vt:lpstr>Calibri Light</vt:lpstr>
      <vt:lpstr>TimesNewRomanPS</vt:lpstr>
      <vt:lpstr>TimesNewRomanPS+20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bill cotching</dc:creator>
  <cp:lastModifiedBy>bill cotching</cp:lastModifiedBy>
  <cp:revision>57</cp:revision>
  <dcterms:created xsi:type="dcterms:W3CDTF">2014-11-09T21:22:33Z</dcterms:created>
  <dcterms:modified xsi:type="dcterms:W3CDTF">2016-03-20T21:17:14Z</dcterms:modified>
</cp:coreProperties>
</file>